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0" r:id="rId4"/>
    <p:sldId id="258" r:id="rId5"/>
    <p:sldId id="265" r:id="rId6"/>
    <p:sldId id="259" r:id="rId7"/>
    <p:sldId id="261" r:id="rId8"/>
    <p:sldId id="262" r:id="rId9"/>
    <p:sldId id="263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2" autoAdjust="0"/>
    <p:restoredTop sz="94660"/>
  </p:normalViewPr>
  <p:slideViewPr>
    <p:cSldViewPr snapToGrid="0">
      <p:cViewPr varScale="1">
        <p:scale>
          <a:sx n="72" d="100"/>
          <a:sy n="72" d="100"/>
        </p:scale>
        <p:origin x="52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3.xml"/></Relationships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7D5DF6-0068-405B-A5F3-3F6588DFEF09}" type="datetimeFigureOut">
              <a:rPr lang="en-IN" smtClean="0"/>
              <a:t>04-06-2021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6D17C3-274D-44ED-837B-776EBA9D97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3108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08CF5-2BFA-46DA-89FA-5DB4BF22D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ED80E2-6950-4164-8A80-7DAFCC1E8E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79EE1-3CCC-41D2-B9FB-BEAC1F804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BC275-84EA-4722-9156-EDB75AC52743}" type="datetime1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FD3140-72DD-4AA5-A862-4BCD086EC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552FB-7360-468A-A787-3004A51E0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7058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1F019-7005-4EEE-BBC8-E5EFCF066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AE0EB5-AD41-4145-B4CF-A900A174A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1E08D-03D6-4672-8935-8C1CC3087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A9-054A-40CD-BCC4-E5D1782C7B25}" type="datetime1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559D7-45BE-4EBE-A7A6-9E0196E4C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D8FC3-EBC3-4A09-BE01-86F65987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1944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675146-69EA-46AB-A6AD-D471FA6162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EDF4E-71AB-432A-8D70-468F868FBF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33F47-88EF-4888-865A-D03DC46F7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E09EA-81ED-4D90-A92C-1201AD17A00D}" type="datetime1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32548-38AC-4693-AE7E-5588CAF93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56272-8E29-4967-A93C-E77F21559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011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505D4-93B2-4124-AFFB-9A5FE5DE3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7D1F9-2C62-4359-85D9-2595E586F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FEE76-52E8-4EDF-9E70-4471C9752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C5C39-434B-4FAC-A330-0F11ACEC1276}" type="datetime1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C42B9-FBED-404E-959C-9ECF7183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7BAAF-97F0-492F-940C-D736FFBCF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8520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096AB-C08E-42E9-ABA0-5346F9888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C8D26-A293-44EC-AFAD-3E18C0896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D1C3B-DCFC-4DBA-B6B1-226B7F173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D5B09-3D72-4F67-B049-B353693FCD31}" type="datetime1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10201-D3E6-4FDB-BCD8-10471A28D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C793F-3832-4F84-97DE-24C4D0FA2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0950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96C0A-4D02-4AF5-A6A5-8FD951D1B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41337-2F80-47D1-A7C6-557019CFCC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3AEC18-C311-421A-9800-673FC35B6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A44B3-2D14-4C4E-B1FC-1F7EBA4D6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DBA6-AA96-4EAD-B105-AC535A7F6BD7}" type="datetime1">
              <a:rPr lang="en-IN" smtClean="0"/>
              <a:t>04-06-2021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77CB20-D408-425B-9FFE-2131070FE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7EA85D-007D-405A-8B5C-D47989CA0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7980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19329-2672-4AB6-A11C-F3FF7BCA3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D1F283-CD3A-4C1A-B885-6934658C6D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9245-FF3C-49AF-AC83-7F478A73D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E236BA-D498-404D-8D03-C11A55BC2F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E06E97-298D-4056-B88B-9ECC218433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E73D22-B135-4362-9C65-33F027E51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F8DF1-099E-4ECF-84A3-1E9A7D23D79D}" type="datetime1">
              <a:rPr lang="en-IN" smtClean="0"/>
              <a:t>04-06-2021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06EDD2-8B36-4091-B175-8EEA53E68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176C4B-F080-42A3-99D8-FEB13A68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747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B7A78-C4AD-414A-A2D1-BE60DAD69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C4B3DF-84EF-4545-BF30-CCA1CB5A5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62556-5A67-4A28-89A8-5005B42A80C9}" type="datetime1">
              <a:rPr lang="en-IN" smtClean="0"/>
              <a:t>04-06-2021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76E4B3-065C-4C06-8A9A-83B71A837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042AA3-4248-4E8A-B28A-3DB02405D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6965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0B7B94-84B2-4D47-B236-D6EEC8B73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1387C-1BD4-4B1C-8797-E4ADE747B0F6}" type="datetime1">
              <a:rPr lang="en-IN" smtClean="0"/>
              <a:t>04-06-2021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00EBB7-F10A-4E44-9369-D81FBC8E1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BEA4CE-ED8D-4F7E-BA7A-B9866568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315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5CF9A-2607-4BDC-AFC1-4C86D4E26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14A65-F0FB-430A-8C35-BDD90F910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68865F-8F29-4910-B0BB-802DA9B5D3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B8DA-B207-43CE-BE15-D4D2C0CB7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94E7-5EA9-4DC8-A39E-9AF5B050FAB4}" type="datetime1">
              <a:rPr lang="en-IN" smtClean="0"/>
              <a:t>04-06-2021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F5C19C-019A-4281-888E-B7ED2F07A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33B396-38A9-417F-9ECF-932F02998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16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B9299-377B-4EE4-B6DC-6CAC50098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AA83EA-4B71-40A4-A469-20E769372C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1A9C67-FE0A-4C33-ADB9-0BD1DF25CA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BA9B-B584-4F0D-BBEC-043AFE9A1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1685-4805-4C49-9AF6-C06A48B00A91}" type="datetime1">
              <a:rPr lang="en-IN" smtClean="0"/>
              <a:t>04-06-2021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CF1C8B-C965-468C-8BB3-575B05A6D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Wireless Simple Scenario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E60AA-C05C-4991-9ECB-63732400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0926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E9A839-AC35-4BD4-8D5D-FBFF5C71F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854EA8-CCCB-4676-8B8A-A6DB85E58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B602E-727D-489C-B18D-CB03AFB692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20DB0-BAFB-4164-A772-62D5D075F40B}" type="datetime1">
              <a:rPr lang="en-IN" smtClean="0"/>
              <a:t>04-06-2021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3E761-7480-4056-9CDD-95341029FF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Wireless Simple Scenario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388E8-1AB1-4B2D-B1FD-F8606EBB15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8BBE6-A4B7-4B4D-AAD4-64CB56C341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734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E88B6-DC95-470F-9E28-1F1F58D5B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6921" y="1041400"/>
            <a:ext cx="10098157" cy="2387600"/>
          </a:xfrm>
        </p:spPr>
        <p:txBody>
          <a:bodyPr/>
          <a:lstStyle/>
          <a:p>
            <a:r>
              <a:rPr lang="en-US" dirty="0"/>
              <a:t>LAB 7: Wireless Simple Scenario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4C99FA-BB6B-46B1-8C7D-2A68B03C21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1466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89CEA-E94F-490E-B1D0-144C90441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add mobility model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37A81-0F10-4F6A-943B-8D0325973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r>
              <a:rPr lang="en-US" sz="1800" b="0" i="0" u="none" strike="noStrike" baseline="0" dirty="0">
                <a:latin typeface="Trebuchet MS" panose="020B0603020202020204" pitchFamily="34" charset="0"/>
              </a:rPr>
              <a:t>we instantiate a</a:t>
            </a:r>
            <a:r>
              <a:rPr lang="en-US" sz="1800" b="0" i="0" u="none" strike="noStrike" baseline="0" dirty="0">
                <a:highlight>
                  <a:srgbClr val="FFFF00"/>
                </a:highlight>
                <a:latin typeface="Trebuchet MS" panose="020B0603020202020204" pitchFamily="34" charset="0"/>
              </a:rPr>
              <a:t> </a:t>
            </a:r>
            <a:r>
              <a:rPr lang="en-US" sz="1800" b="0" i="0" u="none" strike="noStrike" baseline="0" dirty="0" err="1">
                <a:highlight>
                  <a:srgbClr val="FFFF00"/>
                </a:highlight>
                <a:latin typeface="Consolas" panose="020B0609020204030204" pitchFamily="49" charset="0"/>
              </a:rPr>
              <a:t>MobilityHelper</a:t>
            </a:r>
            <a:r>
              <a:rPr lang="en-US" sz="1800" b="0" i="0" u="none" strike="noStrike" baseline="0" dirty="0"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object and set some </a:t>
            </a:r>
            <a:r>
              <a:rPr lang="en-US" sz="1800" b="0" i="0" u="none" strike="noStrike" baseline="0" dirty="0">
                <a:latin typeface="Consolas" panose="020B0609020204030204" pitchFamily="49" charset="0"/>
              </a:rPr>
              <a:t>Attributes 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controlling the “position allocator” functionality.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89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Content Placeholder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1932893-2718-4E3D-93CD-543BF3CFFE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5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 descr="A picture containing text, screenshot, computer, monitor&#10;&#10;Description automatically generated">
            <a:extLst>
              <a:ext uri="{FF2B5EF4-FFF2-40B4-BE49-F238E27FC236}">
                <a16:creationId xmlns:a16="http://schemas.microsoft.com/office/drawing/2014/main" id="{EDAA1A85-C403-4F56-A450-5F4165A85C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042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780E-F7E2-4303-AA20-67C0DC5EE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Third_OP_Animation2">
            <a:hlinkClick r:id="" action="ppaction://media"/>
            <a:extLst>
              <a:ext uri="{FF2B5EF4-FFF2-40B4-BE49-F238E27FC236}">
                <a16:creationId xmlns:a16="http://schemas.microsoft.com/office/drawing/2014/main" id="{742CA39C-5D29-464C-BED9-C9A7691B35B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1304" y="212035"/>
            <a:ext cx="11728173" cy="6004685"/>
          </a:xfrm>
        </p:spPr>
      </p:pic>
    </p:spTree>
    <p:extLst>
      <p:ext uri="{BB962C8B-B14F-4D97-AF65-F5344CB8AC3E}">
        <p14:creationId xmlns:p14="http://schemas.microsoft.com/office/powerpoint/2010/main" val="274504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9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287C7-5BA9-47EF-BB51-E7DE972F1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Wireless Network Topology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2A29B-B13F-40C8-A9D4-ECECDA28F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ns-3 provides a set of 802.11 models that attempt to provide an accurate MAC-level implementation of the 802.11 specification and PHY-level model of the 802.11a specification.</a:t>
            </a:r>
            <a:endParaRPr lang="en-IN" sz="200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seen both </a:t>
            </a:r>
            <a:r>
              <a:rPr lang="en-US" sz="2000" i="0" u="none" strike="noStrike" baseline="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point-to-point</a:t>
            </a:r>
            <a:r>
              <a:rPr lang="en-US" sz="2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i="0" u="none" strike="noStrike" baseline="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CSMA topology helper objects </a:t>
            </a:r>
            <a:r>
              <a:rPr lang="en-US" sz="2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constructing point-to-point topologies, we will see equivalent </a:t>
            </a:r>
            <a:r>
              <a:rPr lang="en-US" sz="200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00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topology helpers in this section.</a:t>
            </a:r>
            <a:endParaRPr lang="en-IN" sz="1800" b="0" i="0" u="none" strike="noStrike" baseline="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endParaRPr lang="en-IN" sz="1800" b="0" i="0" u="none" strike="noStrike" baseline="0" dirty="0">
              <a:latin typeface="Trebuchet MS" panose="020B0603020202020204" pitchFamily="34" charset="0"/>
            </a:endParaRPr>
          </a:p>
          <a:p>
            <a:r>
              <a:rPr lang="en-US" sz="1800" b="1" i="0" u="none" strike="noStrike" baseline="0" dirty="0">
                <a:latin typeface="Trebuchet MS" panose="020B0603020202020204" pitchFamily="34" charset="0"/>
              </a:rPr>
              <a:t> This script builds on the </a:t>
            </a:r>
            <a:r>
              <a:rPr lang="en-US" sz="1800" b="1" i="0" u="none" strike="noStrike" baseline="0" dirty="0">
                <a:highlight>
                  <a:srgbClr val="FFFF00"/>
                </a:highlight>
                <a:latin typeface="Consolas" panose="020B0609020204030204" pitchFamily="49" charset="0"/>
              </a:rPr>
              <a:t>second.cc </a:t>
            </a:r>
            <a:r>
              <a:rPr lang="en-US" sz="1800" b="1" i="0" u="none" strike="noStrike" baseline="0" dirty="0">
                <a:latin typeface="Trebuchet MS" panose="020B0603020202020204" pitchFamily="34" charset="0"/>
              </a:rPr>
              <a:t>script and adds a </a:t>
            </a:r>
            <a:r>
              <a:rPr lang="en-US" sz="1800" b="1" i="0" u="none" strike="noStrike" baseline="0" dirty="0" err="1">
                <a:latin typeface="Trebuchet MS" panose="020B0603020202020204" pitchFamily="34" charset="0"/>
              </a:rPr>
              <a:t>Wifi</a:t>
            </a:r>
            <a:r>
              <a:rPr lang="en-US" sz="1800" b="1" i="0" u="none" strike="noStrike" baseline="0" dirty="0">
                <a:latin typeface="Trebuchet MS" panose="020B0603020202020204" pitchFamily="34" charset="0"/>
              </a:rPr>
              <a:t> network. (third.cc)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FDBF64-F3AE-4531-B948-731325F88B15}"/>
              </a:ext>
            </a:extLst>
          </p:cNvPr>
          <p:cNvSpPr txBox="1"/>
          <p:nvPr/>
        </p:nvSpPr>
        <p:spPr>
          <a:xfrm>
            <a:off x="2835965" y="4371995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/ Default Network Topology</a:t>
            </a:r>
          </a:p>
          <a:p>
            <a:r>
              <a:rPr lang="en-IN" dirty="0"/>
              <a:t> //</a:t>
            </a:r>
          </a:p>
          <a:p>
            <a:r>
              <a:rPr lang="en-IN" dirty="0"/>
              <a:t> //              10.1.1.0</a:t>
            </a:r>
          </a:p>
          <a:p>
            <a:r>
              <a:rPr lang="en-IN" dirty="0"/>
              <a:t> // n0 ------------------------- n1   n2   n3   n4</a:t>
            </a:r>
          </a:p>
          <a:p>
            <a:r>
              <a:rPr lang="en-IN" dirty="0"/>
              <a:t> //          point-to-point       |     |      |     |</a:t>
            </a:r>
          </a:p>
          <a:p>
            <a:r>
              <a:rPr lang="en-IN" dirty="0"/>
              <a:t> //                                       ================</a:t>
            </a:r>
          </a:p>
          <a:p>
            <a:r>
              <a:rPr lang="en-IN" dirty="0"/>
              <a:t> //                      L                 LAN 10.1.2.0</a:t>
            </a:r>
          </a:p>
          <a:p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1079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16F92-B0E8-49AF-94B8-08784CFF9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New wireless topology (third.cc)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AB1E458-B095-4D9D-B21F-88167B8EF0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7496" y="2067062"/>
            <a:ext cx="7406913" cy="256393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B8E397-C286-4C62-9C68-ADC1DBAFA63D}"/>
              </a:ext>
            </a:extLst>
          </p:cNvPr>
          <p:cNvSpPr txBox="1"/>
          <p:nvPr/>
        </p:nvSpPr>
        <p:spPr>
          <a:xfrm>
            <a:off x="1828800" y="5155096"/>
            <a:ext cx="3900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n0 – Access Point</a:t>
            </a:r>
          </a:p>
          <a:p>
            <a:r>
              <a:rPr lang="en-IN" dirty="0"/>
              <a:t>n5,n6,n7 – Wireless Station nodes [STA]</a:t>
            </a:r>
          </a:p>
        </p:txBody>
      </p:sp>
    </p:spTree>
    <p:extLst>
      <p:ext uri="{BB962C8B-B14F-4D97-AF65-F5344CB8AC3E}">
        <p14:creationId xmlns:p14="http://schemas.microsoft.com/office/powerpoint/2010/main" val="321310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B94E4-5CB7-4D36-B928-A25291602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Header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C0BF0-8B2B-424B-A7EB-44E0B3009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800" b="0" i="0" u="none" strike="noStrike" baseline="0" dirty="0">
                <a:latin typeface="Trebuchet MS" panose="020B0603020202020204" pitchFamily="34" charset="0"/>
              </a:rPr>
              <a:t> There are a couple of new includes corresponding to the </a:t>
            </a:r>
            <a:r>
              <a:rPr lang="en-US" sz="1800" b="0" i="0" u="none" strike="noStrike" baseline="0" dirty="0" err="1">
                <a:latin typeface="Trebuchet MS" panose="020B0603020202020204" pitchFamily="34" charset="0"/>
              </a:rPr>
              <a:t>Wifi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 module and the mobility module </a:t>
            </a:r>
            <a:endParaRPr lang="en-IN" sz="1800" b="0" i="0" u="none" strike="noStrike" baseline="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"ns3/core-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"ns3/point-to-point-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"ns3/network-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"ns3/applications-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"ns3/mobility-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csma-module.h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"ns3/internet-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module.h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"ns3/yans-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-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helper.h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#include "ns3/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ssid.h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665228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A7547-324A-49FF-BCC0-AD3390BEE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IN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70C1B-AC05-41F4-B876-BCB8CDE8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3200" b="1" dirty="0">
                <a:latin typeface="Consolas" panose="020B0609020204030204" pitchFamily="49" charset="0"/>
              </a:rPr>
              <a:t>n</a:t>
            </a:r>
            <a:r>
              <a:rPr lang="en-IN" sz="3200" b="1" i="0" u="none" strike="noStrike" baseline="0" dirty="0">
                <a:latin typeface="Consolas" panose="020B0609020204030204" pitchFamily="49" charset="0"/>
              </a:rPr>
              <a:t>s3::</a:t>
            </a:r>
            <a:r>
              <a:rPr lang="en-IN" sz="3200" b="1" i="0" u="none" strike="noStrike" baseline="0" dirty="0" err="1">
                <a:latin typeface="Consolas" panose="020B0609020204030204" pitchFamily="49" charset="0"/>
              </a:rPr>
              <a:t>YansWifiChannelHelper</a:t>
            </a:r>
            <a:r>
              <a:rPr lang="en-IN" sz="3200" b="1" i="0" u="none" strike="noStrike" baseline="0" dirty="0">
                <a:latin typeface="Consolas" panose="020B0609020204030204" pitchFamily="49" charset="0"/>
              </a:rPr>
              <a:t> class reference</a:t>
            </a:r>
          </a:p>
          <a:p>
            <a:pPr marL="0" indent="0">
              <a:buNone/>
            </a:pPr>
            <a:r>
              <a:rPr lang="en-IN" sz="3200" b="1" dirty="0">
                <a:latin typeface="Consolas" panose="020B0609020204030204" pitchFamily="49" charset="0"/>
              </a:rPr>
              <a:t>	</a:t>
            </a:r>
            <a:r>
              <a:rPr lang="en-IN" sz="1800" dirty="0">
                <a:latin typeface="Consolas" panose="020B0609020204030204" pitchFamily="49" charset="0"/>
              </a:rPr>
              <a:t>-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Lucida Grande"/>
              </a:rPr>
              <a:t>manage and create </a:t>
            </a:r>
            <a:r>
              <a:rPr lang="en-US" sz="2400" b="0" i="0" dirty="0" err="1">
                <a:solidFill>
                  <a:srgbClr val="000000"/>
                </a:solidFill>
                <a:effectLst/>
                <a:latin typeface="Lucida Grande"/>
              </a:rPr>
              <a:t>wifi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Lucida Grande"/>
              </a:rPr>
              <a:t> channel objects for the YANS model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Lucida Grande"/>
              </a:rPr>
              <a:t>.</a:t>
            </a:r>
          </a:p>
          <a:p>
            <a:pPr marL="0" indent="0">
              <a:buNone/>
            </a:pPr>
            <a:endParaRPr lang="en-US" sz="3200" b="0" i="0" dirty="0">
              <a:solidFill>
                <a:srgbClr val="000000"/>
              </a:solidFill>
              <a:effectLst/>
              <a:latin typeface="Lucida Grande"/>
            </a:endParaRPr>
          </a:p>
          <a:p>
            <a:pPr marL="0" indent="0">
              <a:buNone/>
            </a:pPr>
            <a:r>
              <a:rPr lang="en-IN" sz="3200" b="1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ns3::</a:t>
            </a:r>
            <a:r>
              <a:rPr lang="en-IN" sz="3200" b="1" i="0" dirty="0" err="1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YansWifiPhyHelper</a:t>
            </a:r>
            <a:r>
              <a:rPr lang="en-IN" sz="3200" b="1" i="0" dirty="0">
                <a:solidFill>
                  <a:srgbClr val="000000"/>
                </a:solidFill>
                <a:effectLst/>
                <a:latin typeface="Roboto" panose="020B0604020202020204" pitchFamily="2" charset="0"/>
              </a:rPr>
              <a:t> Class Reference</a:t>
            </a:r>
          </a:p>
          <a:p>
            <a:pPr marL="0" indent="0">
              <a:buNone/>
            </a:pPr>
            <a:r>
              <a:rPr lang="en-IN" sz="3200" b="1" dirty="0">
                <a:solidFill>
                  <a:srgbClr val="000000"/>
                </a:solidFill>
                <a:latin typeface="Roboto" panose="020B0604020202020204" pitchFamily="2" charset="0"/>
              </a:rPr>
              <a:t>	-</a:t>
            </a:r>
            <a:r>
              <a:rPr lang="en-US" sz="4400" b="0" i="0" dirty="0">
                <a:solidFill>
                  <a:srgbClr val="000000"/>
                </a:solidFill>
                <a:effectLst/>
                <a:latin typeface="Lucida Grande"/>
              </a:rPr>
              <a:t>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Lucida Grande"/>
              </a:rPr>
              <a:t>Make it easy to create and manage PHY objects for the YANS 	model.</a:t>
            </a:r>
            <a:endParaRPr lang="en-IN" sz="6000" b="1" dirty="0"/>
          </a:p>
        </p:txBody>
      </p:sp>
    </p:spTree>
    <p:extLst>
      <p:ext uri="{BB962C8B-B14F-4D97-AF65-F5344CB8AC3E}">
        <p14:creationId xmlns:p14="http://schemas.microsoft.com/office/powerpoint/2010/main" val="452577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41AF1-3ED4-4AD9-BA3D-B1F53B024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Configure Physical Layer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1BB762-FCE8-4D3C-B726-2F5097F2E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	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NodeContainer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wifiStaNodes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	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wifiStaNodes.Create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nWifi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); </a:t>
            </a:r>
            <a:endParaRPr lang="en-IN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7BF3ED7-54E8-484C-B547-F71CB502B0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3398182"/>
              </p:ext>
            </p:extLst>
          </p:nvPr>
        </p:nvGraphicFramePr>
        <p:xfrm>
          <a:off x="1590261" y="2040835"/>
          <a:ext cx="4068417" cy="1188720"/>
        </p:xfrm>
        <a:graphic>
          <a:graphicData uri="http://schemas.openxmlformats.org/drawingml/2006/table">
            <a:tbl>
              <a:tblPr/>
              <a:tblGrid>
                <a:gridCol w="4068417">
                  <a:extLst>
                    <a:ext uri="{9D8B030D-6E8A-4147-A177-3AD203B41FA5}">
                      <a16:colId xmlns:a16="http://schemas.microsoft.com/office/drawing/2014/main" val="1385173991"/>
                    </a:ext>
                  </a:extLst>
                </a:gridCol>
              </a:tblGrid>
              <a:tr h="1126435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292468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CB1D7B0-020D-43D8-9301-29C1B7EDB649}"/>
              </a:ext>
            </a:extLst>
          </p:cNvPr>
          <p:cNvSpPr txBox="1"/>
          <p:nvPr/>
        </p:nvSpPr>
        <p:spPr>
          <a:xfrm>
            <a:off x="6705600" y="2438400"/>
            <a:ext cx="2875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// To create station nodes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D9F8E9-B234-4263-A94E-AE9CEBFB0FF9}"/>
              </a:ext>
            </a:extLst>
          </p:cNvPr>
          <p:cNvSpPr txBox="1"/>
          <p:nvPr/>
        </p:nvSpPr>
        <p:spPr>
          <a:xfrm>
            <a:off x="1590261" y="4041913"/>
            <a:ext cx="86271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YansWifiChannelHelper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channel =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YansWifiChannelHelper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::Default ();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YansWifiPhyHelper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phy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=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YansWifiPhyHelper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::Default (); </a:t>
            </a:r>
            <a:endParaRPr lang="en-IN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EFDB02-05EB-45CD-8324-BC8C1DEF8F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2939547"/>
              </p:ext>
            </p:extLst>
          </p:nvPr>
        </p:nvGraphicFramePr>
        <p:xfrm>
          <a:off x="1577009" y="4147930"/>
          <a:ext cx="8627165" cy="1033670"/>
        </p:xfrm>
        <a:graphic>
          <a:graphicData uri="http://schemas.openxmlformats.org/drawingml/2006/table">
            <a:tbl>
              <a:tblPr/>
              <a:tblGrid>
                <a:gridCol w="8627165">
                  <a:extLst>
                    <a:ext uri="{9D8B030D-6E8A-4147-A177-3AD203B41FA5}">
                      <a16:colId xmlns:a16="http://schemas.microsoft.com/office/drawing/2014/main" val="2461708453"/>
                    </a:ext>
                  </a:extLst>
                </a:gridCol>
              </a:tblGrid>
              <a:tr h="103367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444347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7DB27E8-C8E5-40A0-ABBB-6955A2EAAD28}"/>
              </a:ext>
            </a:extLst>
          </p:cNvPr>
          <p:cNvSpPr txBox="1"/>
          <p:nvPr/>
        </p:nvSpPr>
        <p:spPr>
          <a:xfrm>
            <a:off x="3758799" y="5277391"/>
            <a:ext cx="8769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//To construct </a:t>
            </a:r>
            <a:r>
              <a:rPr lang="en-US" dirty="0" err="1"/>
              <a:t>wifi</a:t>
            </a:r>
            <a:r>
              <a:rPr lang="en-US" dirty="0"/>
              <a:t> devices and interconnection channel between these </a:t>
            </a:r>
            <a:r>
              <a:rPr lang="en-US" dirty="0" err="1"/>
              <a:t>wifi</a:t>
            </a:r>
            <a:r>
              <a:rPr lang="en-US" dirty="0"/>
              <a:t> nodes . Default </a:t>
            </a:r>
          </a:p>
          <a:p>
            <a:r>
              <a:rPr lang="en-US" dirty="0"/>
              <a:t>PHY configuration is used and defined in default method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A383A9-3669-45C9-AB9E-E112FF3D74DE}"/>
              </a:ext>
            </a:extLst>
          </p:cNvPr>
          <p:cNvSpPr txBox="1"/>
          <p:nvPr/>
        </p:nvSpPr>
        <p:spPr>
          <a:xfrm>
            <a:off x="1577009" y="5959814"/>
            <a:ext cx="710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phy.SetChannel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channel.Create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()); </a:t>
            </a:r>
            <a:endParaRPr lang="en-IN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E2EA23F-7C2F-4B30-9003-81E9F54ACE2C}"/>
              </a:ext>
            </a:extLst>
          </p:cNvPr>
          <p:cNvGraphicFramePr>
            <a:graphicFrameLocks noGrp="1"/>
          </p:cNvGraphicFramePr>
          <p:nvPr/>
        </p:nvGraphicFramePr>
        <p:xfrm>
          <a:off x="1577009" y="6029739"/>
          <a:ext cx="4982817" cy="742122"/>
        </p:xfrm>
        <a:graphic>
          <a:graphicData uri="http://schemas.openxmlformats.org/drawingml/2006/table">
            <a:tbl>
              <a:tblPr/>
              <a:tblGrid>
                <a:gridCol w="4982817">
                  <a:extLst>
                    <a:ext uri="{9D8B030D-6E8A-4147-A177-3AD203B41FA5}">
                      <a16:colId xmlns:a16="http://schemas.microsoft.com/office/drawing/2014/main" val="3591616199"/>
                    </a:ext>
                  </a:extLst>
                </a:gridCol>
              </a:tblGrid>
              <a:tr h="74212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1930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5751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6EBB5-9E00-4660-B273-14D98D676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configure MAC layer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BF5FB-ACE2-4F2A-BF75-B24DFA1D5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=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::Default (); </a:t>
            </a:r>
          </a:p>
          <a:p>
            <a:pPr marL="0" indent="0" algn="l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wifi.SetRemoteStationManager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("ns3::</a:t>
            </a:r>
            <a:r>
              <a:rPr lang="en-IN" sz="1800" b="0" i="0" u="none" strike="noStrike" baseline="0" dirty="0" err="1">
                <a:highlight>
                  <a:srgbClr val="FFFF00"/>
                </a:highlight>
                <a:latin typeface="Consolas" panose="020B0609020204030204" pitchFamily="49" charset="0"/>
              </a:rPr>
              <a:t>AarfWifiManager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"); </a:t>
            </a:r>
            <a:endParaRPr lang="en-IN" sz="1800" b="0" i="0" u="none" strike="noStrike" baseline="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pPr marL="0" indent="0">
              <a:buNone/>
            </a:pP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		//method tells the helper the type of rate control algorithm to use </a:t>
            </a:r>
            <a:endParaRPr lang="en-IN" sz="1800" b="0" i="0" u="none" strike="noStrike" baseline="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NqosWifiMacHelper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mac = </a:t>
            </a:r>
            <a:r>
              <a:rPr lang="en-IN" sz="1800" b="0" i="0" u="none" strike="noStrike" baseline="0" dirty="0" err="1">
                <a:highlight>
                  <a:srgbClr val="FFFF00"/>
                </a:highlight>
                <a:latin typeface="Consolas" panose="020B0609020204030204" pitchFamily="49" charset="0"/>
              </a:rPr>
              <a:t>NqosWifiMacHelper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::Default (); 	</a:t>
            </a:r>
            <a:r>
              <a:rPr lang="en-IN" sz="1800" dirty="0">
                <a:latin typeface="Consolas" panose="020B0609020204030204" pitchFamily="49" charset="0"/>
              </a:rPr>
              <a:t>		</a:t>
            </a:r>
            <a:endParaRPr lang="en-IN" sz="1800" b="0" i="0" u="none" strike="noStrike" baseline="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pPr marL="0" indent="0">
              <a:buNone/>
            </a:pP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		//</a:t>
            </a:r>
            <a:r>
              <a:rPr lang="en-US" sz="1800" b="0" i="0" u="none" strike="noStrike" baseline="0" dirty="0" err="1">
                <a:latin typeface="Trebuchet MS" panose="020B0603020202020204" pitchFamily="34" charset="0"/>
              </a:rPr>
              <a:t>NqosWifiMacHelper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 object to set MAC parameters. </a:t>
            </a:r>
            <a:endParaRPr lang="en-IN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7EBFF6B-7B38-4695-B1E6-14B22EAE24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589929"/>
              </p:ext>
            </p:extLst>
          </p:nvPr>
        </p:nvGraphicFramePr>
        <p:xfrm>
          <a:off x="6228522" y="4545496"/>
          <a:ext cx="5075582" cy="1338469"/>
        </p:xfrm>
        <a:graphic>
          <a:graphicData uri="http://schemas.openxmlformats.org/drawingml/2006/table">
            <a:tbl>
              <a:tblPr/>
              <a:tblGrid>
                <a:gridCol w="5075582">
                  <a:extLst>
                    <a:ext uri="{9D8B030D-6E8A-4147-A177-3AD203B41FA5}">
                      <a16:colId xmlns:a16="http://schemas.microsoft.com/office/drawing/2014/main" val="4008360128"/>
                    </a:ext>
                  </a:extLst>
                </a:gridCol>
              </a:tblGrid>
              <a:tr h="1338469">
                <a:tc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rate control algorithms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which are designed to adapt the transmission </a:t>
                      </a:r>
                      <a:r>
                        <a:rPr 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rate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between several available </a:t>
                      </a:r>
                      <a:r>
                        <a:rPr 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rates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 response to varying channel conditions.</a:t>
                      </a:r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9369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0124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E2BC5-2D48-470D-9222-47F2FF930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configure the type of MAC(Set SSID)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060B-791A-4EBF-93E2-1D03E6C02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983" y="1690688"/>
            <a:ext cx="10515600" cy="4667250"/>
          </a:xfrm>
        </p:spPr>
        <p:txBody>
          <a:bodyPr>
            <a:normAutofit fontScale="92500" lnSpcReduction="10000"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=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("ns-3-ssid"); //</a:t>
            </a:r>
          </a:p>
          <a:p>
            <a:pPr marL="0" indent="0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mac.SetType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("ns3::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NqstaWifiMac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"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SsidValue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), "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ActiveProbing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BooleanValue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(false)); </a:t>
            </a:r>
          </a:p>
          <a:p>
            <a:pPr marL="0" indent="0" algn="l">
              <a:buNone/>
            </a:pPr>
            <a:r>
              <a:rPr lang="en-IN" sz="1800" dirty="0">
                <a:latin typeface="Consolas" panose="020B0609020204030204" pitchFamily="49" charset="0"/>
              </a:rPr>
              <a:t>	</a:t>
            </a: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endParaRPr lang="en-US" sz="1800" dirty="0">
              <a:latin typeface="Trebuchet MS" panose="020B0603020202020204" pitchFamily="34" charset="0"/>
            </a:endParaRPr>
          </a:p>
          <a:p>
            <a:pPr marL="0" indent="0" algn="l">
              <a:buNone/>
            </a:pPr>
            <a:r>
              <a:rPr lang="en-US" sz="1800" dirty="0">
                <a:latin typeface="Trebuchet MS" panose="020B0603020202020204" pitchFamily="34" charset="0"/>
              </a:rPr>
              <a:t>Finally, </a:t>
            </a:r>
            <a:r>
              <a:rPr lang="en-US" sz="1800" dirty="0">
                <a:highlight>
                  <a:srgbClr val="FFFF00"/>
                </a:highlight>
                <a:latin typeface="Trebuchet MS" panose="020B0603020202020204" pitchFamily="34" charset="0"/>
              </a:rPr>
              <a:t>Install method is used to create </a:t>
            </a:r>
            <a:r>
              <a:rPr lang="en-US" sz="1800" dirty="0" err="1">
                <a:highlight>
                  <a:srgbClr val="FFFF00"/>
                </a:highlight>
                <a:latin typeface="Trebuchet MS" panose="020B0603020202020204" pitchFamily="34" charset="0"/>
              </a:rPr>
              <a:t>wifi</a:t>
            </a:r>
            <a:r>
              <a:rPr lang="en-US" sz="1800" dirty="0">
                <a:highlight>
                  <a:srgbClr val="FFFF00"/>
                </a:highlight>
                <a:latin typeface="Trebuchet MS" panose="020B0603020202020204" pitchFamily="34" charset="0"/>
              </a:rPr>
              <a:t> devices on stations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		</a:t>
            </a:r>
          </a:p>
          <a:p>
            <a:pPr marL="0" indent="0">
              <a:buNone/>
            </a:pPr>
            <a:r>
              <a:rPr lang="en-IN" sz="1800" dirty="0">
                <a:latin typeface="Consolas" panose="020B0609020204030204" pitchFamily="49" charset="0"/>
              </a:rPr>
              <a:t>		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Install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phy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, mac,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wifiStaNodes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); </a:t>
            </a:r>
            <a:endParaRPr lang="en-IN" dirty="0">
              <a:highlight>
                <a:srgbClr val="FFFF00"/>
              </a:highlight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2D23939-D1EC-4BBA-855E-46CF62BE8D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4090048"/>
              </p:ext>
            </p:extLst>
          </p:nvPr>
        </p:nvGraphicFramePr>
        <p:xfrm>
          <a:off x="1258957" y="3180522"/>
          <a:ext cx="9515060" cy="1590261"/>
        </p:xfrm>
        <a:graphic>
          <a:graphicData uri="http://schemas.openxmlformats.org/drawingml/2006/table">
            <a:tbl>
              <a:tblPr/>
              <a:tblGrid>
                <a:gridCol w="9515060">
                  <a:extLst>
                    <a:ext uri="{9D8B030D-6E8A-4147-A177-3AD203B41FA5}">
                      <a16:colId xmlns:a16="http://schemas.microsoft.com/office/drawing/2014/main" val="760942553"/>
                    </a:ext>
                  </a:extLst>
                </a:gridCol>
              </a:tblGrid>
              <a:tr h="1590261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This code first creates an 802.11 service set identifier (SSID) object that will be used to set the value of the “</a:t>
                      </a:r>
                      <a:r>
                        <a:rPr lang="en-US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Ssid</a:t>
                      </a:r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” Attribute of the MAC layer implementation. The particular kind of MAC layer is specified by Attribute as being of the "ns3::</a:t>
                      </a:r>
                      <a:r>
                        <a:rPr lang="en-US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NqstaWifiMac</a:t>
                      </a:r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" type. This means that the MAC will use a “non-QoS station”(</a:t>
                      </a:r>
                      <a:r>
                        <a:rPr lang="en-US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nqsta</a:t>
                      </a:r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 state machine. Finally, the “</a:t>
                      </a:r>
                      <a:r>
                        <a:rPr lang="en-US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ActiveProbing</a:t>
                      </a:r>
                      <a:r>
                        <a:rPr lang="en-US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” Attribute is set to false. This means that probe requests will not be sent by MACs created by this helper.</a:t>
                      </a:r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08577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1744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69A55-ED55-40C4-93C0-FBD305B58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configure Access Point (AP)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E301-474D-4C4B-9E42-94DFA81A5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mac.SetType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("ns3::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NqapWifiMac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"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SsidValue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ssid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), "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BeaconGeneration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BooleanValue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(true), "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BeaconInterval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",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TimeValue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(Seconds (2.5))); </a:t>
            </a:r>
          </a:p>
          <a:p>
            <a:pPr marL="0" indent="0">
              <a:buNone/>
            </a:pPr>
            <a:endParaRPr lang="en-IN" sz="1800" dirty="0"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IN" sz="1800" dirty="0">
                <a:latin typeface="Consolas" panose="020B0609020204030204" pitchFamily="49" charset="0"/>
              </a:rPr>
              <a:t>	//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the </a:t>
            </a:r>
            <a:r>
              <a:rPr lang="en-US" sz="1800" b="0" i="0" u="none" strike="noStrike" baseline="0" dirty="0" err="1">
                <a:latin typeface="Consolas" panose="020B0609020204030204" pitchFamily="49" charset="0"/>
              </a:rPr>
              <a:t>NqosWifiMacHelper</a:t>
            </a:r>
            <a:r>
              <a:rPr lang="en-US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is going to create MAC layers of the “ns3::</a:t>
            </a:r>
            <a:r>
              <a:rPr lang="en-US" sz="1800" b="0" i="0" u="none" strike="noStrike" baseline="0" dirty="0" err="1">
                <a:latin typeface="Trebuchet MS" panose="020B0603020202020204" pitchFamily="34" charset="0"/>
              </a:rPr>
              <a:t>NqapWifiMac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” (Non-		</a:t>
            </a:r>
            <a:r>
              <a:rPr lang="en-US" sz="1800" b="0" i="0" u="none" strike="noStrike" baseline="0" dirty="0" err="1">
                <a:latin typeface="Trebuchet MS" panose="020B0603020202020204" pitchFamily="34" charset="0"/>
              </a:rPr>
              <a:t>QosAccess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 Point) type.</a:t>
            </a:r>
          </a:p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	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NetDeviceContainer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apDevices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r>
              <a:rPr lang="en-IN" sz="1800" b="0" i="0" u="none" strike="noStrike" baseline="0" dirty="0">
                <a:latin typeface="Consolas" panose="020B0609020204030204" pitchFamily="49" charset="0"/>
              </a:rPr>
              <a:t>	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apDevices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=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wifi.Install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 (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phy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, mac, </a:t>
            </a:r>
            <a:r>
              <a:rPr lang="en-IN" sz="1800" b="0" i="0" u="none" strike="noStrike" baseline="0" dirty="0" err="1">
                <a:latin typeface="Consolas" panose="020B0609020204030204" pitchFamily="49" charset="0"/>
              </a:rPr>
              <a:t>wifiApNode</a:t>
            </a:r>
            <a:r>
              <a:rPr lang="en-IN" sz="1800" b="0" i="0" u="none" strike="noStrike" baseline="0" dirty="0">
                <a:latin typeface="Consolas" panose="020B0609020204030204" pitchFamily="49" charset="0"/>
              </a:rPr>
              <a:t>); </a:t>
            </a:r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775BC80-DA84-46A5-974A-391A7C3EF8E3}"/>
              </a:ext>
            </a:extLst>
          </p:cNvPr>
          <p:cNvGraphicFramePr>
            <a:graphicFrameLocks noGrp="1"/>
          </p:cNvGraphicFramePr>
          <p:nvPr/>
        </p:nvGraphicFramePr>
        <p:xfrm>
          <a:off x="1709530" y="4108174"/>
          <a:ext cx="6440557" cy="1033669"/>
        </p:xfrm>
        <a:graphic>
          <a:graphicData uri="http://schemas.openxmlformats.org/drawingml/2006/table">
            <a:tbl>
              <a:tblPr/>
              <a:tblGrid>
                <a:gridCol w="6440557">
                  <a:extLst>
                    <a:ext uri="{9D8B030D-6E8A-4147-A177-3AD203B41FA5}">
                      <a16:colId xmlns:a16="http://schemas.microsoft.com/office/drawing/2014/main" val="74737842"/>
                    </a:ext>
                  </a:extLst>
                </a:gridCol>
              </a:tblGrid>
              <a:tr h="103366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177795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B12E591-AADF-4567-98D3-3F7B70F0A570}"/>
              </a:ext>
            </a:extLst>
          </p:cNvPr>
          <p:cNvSpPr txBox="1"/>
          <p:nvPr/>
        </p:nvSpPr>
        <p:spPr>
          <a:xfrm>
            <a:off x="2565779" y="5197738"/>
            <a:ext cx="122905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Trebuchet MS" panose="020B0603020202020204" pitchFamily="34" charset="0"/>
            </a:endParaRPr>
          </a:p>
          <a:p>
            <a:r>
              <a:rPr lang="en-US" sz="1800" b="0" i="0" u="none" strike="noStrike" baseline="0" dirty="0">
                <a:latin typeface="Trebuchet MS" panose="020B0603020202020204" pitchFamily="34" charset="0"/>
              </a:rPr>
              <a:t>//create the single AP which shares the same set of PHY-level </a:t>
            </a:r>
          </a:p>
          <a:p>
            <a:r>
              <a:rPr lang="en-US" sz="1800" b="0" i="0" u="none" strike="noStrike" baseline="0" dirty="0">
                <a:latin typeface="Consolas" panose="020B0609020204030204" pitchFamily="49" charset="0"/>
              </a:rPr>
              <a:t>  Attributes </a:t>
            </a:r>
            <a:r>
              <a:rPr lang="en-US" sz="1800" b="0" i="0" u="none" strike="noStrike" baseline="0" dirty="0">
                <a:latin typeface="Trebuchet MS" panose="020B0603020202020204" pitchFamily="34" charset="0"/>
              </a:rPr>
              <a:t>(and channel) as the stations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09896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DE52BD8B785C48944DCFC50D4D7D9B" ma:contentTypeVersion="8" ma:contentTypeDescription="Create a new document." ma:contentTypeScope="" ma:versionID="e2df63958bddd133ebe1cd35c84a9d03">
  <xsd:schema xmlns:xsd="http://www.w3.org/2001/XMLSchema" xmlns:xs="http://www.w3.org/2001/XMLSchema" xmlns:p="http://schemas.microsoft.com/office/2006/metadata/properties" xmlns:ns2="bc5b0d19-946a-4679-b19b-d1a188c886b0" targetNamespace="http://schemas.microsoft.com/office/2006/metadata/properties" ma:root="true" ma:fieldsID="ef956fbb14408d6d3ea2ed8c360fc039" ns2:_="">
    <xsd:import namespace="bc5b0d19-946a-4679-b19b-d1a188c886b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5b0d19-946a-4679-b19b-d1a188c886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96947D8-2BEA-4327-BCDF-079652B04382}"/>
</file>

<file path=customXml/itemProps2.xml><?xml version="1.0" encoding="utf-8"?>
<ds:datastoreItem xmlns:ds="http://schemas.openxmlformats.org/officeDocument/2006/customXml" ds:itemID="{1DC2697F-A041-4A84-B9F4-19C8684F3B43}"/>
</file>

<file path=customXml/itemProps3.xml><?xml version="1.0" encoding="utf-8"?>
<ds:datastoreItem xmlns:ds="http://schemas.openxmlformats.org/officeDocument/2006/customXml" ds:itemID="{4CBC7B05-7722-435D-912D-E35AA1E436DD}"/>
</file>

<file path=docProps/app.xml><?xml version="1.0" encoding="utf-8"?>
<Properties xmlns="http://schemas.openxmlformats.org/officeDocument/2006/extended-properties" xmlns:vt="http://schemas.openxmlformats.org/officeDocument/2006/docPropsVTypes">
  <TotalTime>698</TotalTime>
  <Words>719</Words>
  <Application>Microsoft Office PowerPoint</Application>
  <PresentationFormat>Widescreen</PresentationFormat>
  <Paragraphs>86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Lucida Grande</vt:lpstr>
      <vt:lpstr>Roboto</vt:lpstr>
      <vt:lpstr>Times New Roman</vt:lpstr>
      <vt:lpstr>Trebuchet MS</vt:lpstr>
      <vt:lpstr>Office Theme</vt:lpstr>
      <vt:lpstr>LAB 7: Wireless Simple Scenario</vt:lpstr>
      <vt:lpstr>Wireless Network Topology</vt:lpstr>
      <vt:lpstr>New wireless topology (third.cc)</vt:lpstr>
      <vt:lpstr>Header files</vt:lpstr>
      <vt:lpstr>PowerPoint Presentation</vt:lpstr>
      <vt:lpstr>To Configure Physical Layer</vt:lpstr>
      <vt:lpstr>To configure MAC layer</vt:lpstr>
      <vt:lpstr>To configure the type of MAC(Set SSID)</vt:lpstr>
      <vt:lpstr>To configure Access Point (AP)</vt:lpstr>
      <vt:lpstr>To add mobility model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Jayashree [MAHE-MIT]</dc:creator>
  <cp:lastModifiedBy>Jayashree [MAHE-MIT]</cp:lastModifiedBy>
  <cp:revision>27</cp:revision>
  <dcterms:created xsi:type="dcterms:W3CDTF">2021-05-19T08:25:09Z</dcterms:created>
  <dcterms:modified xsi:type="dcterms:W3CDTF">2021-06-04T14:53:07Z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0x0101005FDE52BD8B785C48944DCFC50D4D7D9B</vt:lpwstr>
  </property>
</Properties>
</file>